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5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81" userDrawn="1">
          <p15:clr>
            <a:srgbClr val="A4A3A4"/>
          </p15:clr>
        </p15:guide>
        <p15:guide id="2" pos="24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864" y="96"/>
      </p:cViewPr>
      <p:guideLst>
        <p:guide orient="horz" pos="981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62" b="0" i="0" u="none" strike="noStrike" baseline="0" dirty="0" err="1">
                <a:solidFill>
                  <a:srgbClr val="2A3948"/>
                </a:solidFill>
                <a:effectLst/>
                <a:latin typeface="Akrobat Bold" panose="00000800000000000000" pitchFamily="50" charset="-52"/>
              </a:rPr>
              <a:t>Akrobat</a:t>
            </a:r>
            <a:r>
              <a:rPr lang="ru-RU" sz="1862" b="0" i="0" u="none" strike="noStrike" baseline="0" dirty="0">
                <a:solidFill>
                  <a:srgbClr val="2A3948"/>
                </a:solidFill>
                <a:effectLst/>
                <a:latin typeface="Akrobat Bold" panose="00000800000000000000" pitchFamily="50" charset="-52"/>
              </a:rPr>
              <a:t> </a:t>
            </a:r>
            <a:r>
              <a:rPr lang="ru-RU" sz="1862" b="0" i="0" u="none" strike="noStrike" baseline="0" dirty="0" err="1">
                <a:solidFill>
                  <a:srgbClr val="2A3948"/>
                </a:solidFill>
                <a:effectLst/>
                <a:latin typeface="Akrobat Bold" panose="00000800000000000000" pitchFamily="50" charset="-52"/>
              </a:rPr>
              <a:t>Bold</a:t>
            </a:r>
            <a:endParaRPr lang="ru-RU" dirty="0">
              <a:solidFill>
                <a:srgbClr val="2A3948"/>
              </a:solidFill>
              <a:latin typeface="Akrobat Bold" panose="00000800000000000000" pitchFamily="50" charset="-52"/>
            </a:endParaRPr>
          </a:p>
        </c:rich>
      </c:tx>
      <c:layout>
        <c:manualLayout>
          <c:xMode val="edge"/>
          <c:yMode val="edge"/>
          <c:x val="1.130234625158107E-2"/>
          <c:y val="2.6049207020432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BY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Akrobat Regular </c:v>
                </c:pt>
              </c:strCache>
            </c:strRef>
          </c:tx>
          <c:spPr>
            <a:ln w="22225" cap="rnd">
              <a:solidFill>
                <a:srgbClr val="2A3948"/>
              </a:solidFill>
              <a:round/>
            </a:ln>
            <a:effectLst/>
          </c:spPr>
          <c:marker>
            <c:symbol val="none"/>
          </c:marker>
          <c:cat>
            <c:strRef>
              <c:f>Лист1!$A$2:$A$5</c:f>
              <c:strCache>
                <c:ptCount val="3"/>
                <c:pt idx="0">
                  <c:v>Akrobat Regular </c:v>
                </c:pt>
                <c:pt idx="1">
                  <c:v>Akrobat Regular</c:v>
                </c:pt>
                <c:pt idx="2">
                  <c:v>Akrobat Regular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A0B-47C0-BA23-890049FD120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 Akrobat Regular</c:v>
                </c:pt>
              </c:strCache>
            </c:strRef>
          </c:tx>
          <c:spPr>
            <a:ln w="22225" cap="rnd">
              <a:solidFill>
                <a:srgbClr val="A6192E"/>
              </a:solidFill>
              <a:round/>
            </a:ln>
            <a:effectLst/>
          </c:spPr>
          <c:marker>
            <c:symbol val="none"/>
          </c:marker>
          <c:cat>
            <c:strRef>
              <c:f>Лист1!$A$2:$A$5</c:f>
              <c:strCache>
                <c:ptCount val="3"/>
                <c:pt idx="0">
                  <c:v>Akrobat Regular </c:v>
                </c:pt>
                <c:pt idx="1">
                  <c:v>Akrobat Regular</c:v>
                </c:pt>
                <c:pt idx="2">
                  <c:v>Akrobat Regular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A0B-47C0-BA23-890049FD120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 Akrobat Regular</c:v>
                </c:pt>
              </c:strCache>
            </c:strRef>
          </c:tx>
          <c:spPr>
            <a:ln w="2222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Лист1!$A$2:$A$5</c:f>
              <c:strCache>
                <c:ptCount val="3"/>
                <c:pt idx="0">
                  <c:v>Akrobat Regular </c:v>
                </c:pt>
                <c:pt idx="1">
                  <c:v>Akrobat Regular</c:v>
                </c:pt>
                <c:pt idx="2">
                  <c:v>Akrobat Regular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A0B-47C0-BA23-890049FD12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7672432"/>
        <c:axId val="157676744"/>
      </c:lineChart>
      <c:catAx>
        <c:axId val="157672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2A3948"/>
                </a:solidFill>
                <a:latin typeface="Akrobat" panose="00000600000000000000" pitchFamily="2" charset="-52"/>
                <a:ea typeface="+mn-ea"/>
                <a:cs typeface="+mn-cs"/>
              </a:defRPr>
            </a:pPr>
            <a:endParaRPr lang="ru-BY"/>
          </a:p>
        </c:txPr>
        <c:crossAx val="157676744"/>
        <c:crosses val="autoZero"/>
        <c:auto val="1"/>
        <c:lblAlgn val="ctr"/>
        <c:lblOffset val="100"/>
        <c:noMultiLvlLbl val="0"/>
      </c:catAx>
      <c:valAx>
        <c:axId val="157676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2A3948"/>
                </a:solidFill>
                <a:latin typeface="Akrobat Bold" panose="00000800000000000000" pitchFamily="50" charset="-52"/>
                <a:ea typeface="+mn-ea"/>
                <a:cs typeface="+mn-cs"/>
              </a:defRPr>
            </a:pPr>
            <a:endParaRPr lang="ru-BY"/>
          </a:p>
        </c:txPr>
        <c:crossAx val="1576724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470207504814432E-2"/>
          <c:y val="0.87434436846569141"/>
          <c:w val="0.8999997948882037"/>
          <c:h val="0.106740853430632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2A3948"/>
              </a:solidFill>
              <a:latin typeface="Akrobat" panose="00000600000000000000" pitchFamily="2" charset="-52"/>
              <a:ea typeface="+mn-ea"/>
              <a:cs typeface="+mn-cs"/>
            </a:defRPr>
          </a:pPr>
          <a:endParaRPr lang="ru-BY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BY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0" i="0" baseline="0" dirty="0" err="1">
                <a:solidFill>
                  <a:srgbClr val="2A3948"/>
                </a:solidFill>
                <a:effectLst/>
                <a:latin typeface="Akrobat Bold" panose="00000800000000000000" pitchFamily="50" charset="-52"/>
              </a:rPr>
              <a:t>Akrobat</a:t>
            </a:r>
            <a:r>
              <a:rPr lang="ru-RU" sz="1800" b="0" i="0" baseline="0" dirty="0">
                <a:solidFill>
                  <a:srgbClr val="2A3948"/>
                </a:solidFill>
                <a:effectLst/>
                <a:latin typeface="Akrobat Bold" panose="00000800000000000000" pitchFamily="50" charset="-52"/>
              </a:rPr>
              <a:t> </a:t>
            </a:r>
            <a:r>
              <a:rPr lang="ru-RU" sz="1800" b="0" i="0" baseline="0" dirty="0" err="1">
                <a:solidFill>
                  <a:srgbClr val="2A3948"/>
                </a:solidFill>
                <a:effectLst/>
                <a:latin typeface="Akrobat Bold" panose="00000800000000000000" pitchFamily="50" charset="-52"/>
              </a:rPr>
              <a:t>Bold</a:t>
            </a:r>
            <a:endParaRPr lang="ru-RU" dirty="0">
              <a:solidFill>
                <a:srgbClr val="2A3948"/>
              </a:solidFill>
              <a:effectLst/>
              <a:latin typeface="Akrobat Bold" panose="00000800000000000000" pitchFamily="50" charset="-52"/>
            </a:endParaRPr>
          </a:p>
        </c:rich>
      </c:tx>
      <c:layout>
        <c:manualLayout>
          <c:xMode val="edge"/>
          <c:yMode val="edge"/>
          <c:x val="9.8233559392717773E-3"/>
          <c:y val="2.859411516598846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BY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Akrobat Regular  1</c:v>
                </c:pt>
              </c:strCache>
            </c:strRef>
          </c:tx>
          <c:spPr>
            <a:solidFill>
              <a:srgbClr val="2A3948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Akrobat Regular  1</c:v>
                </c:pt>
                <c:pt idx="1">
                  <c:v>Akrobat Regular 2</c:v>
                </c:pt>
                <c:pt idx="2">
                  <c:v>Akrobat Regular  3</c:v>
                </c:pt>
                <c:pt idx="3">
                  <c:v>Akrobat Regular 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89-4127-A3EC-E0B9A7D6ED8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Akrobat Regular  2</c:v>
                </c:pt>
              </c:strCache>
            </c:strRef>
          </c:tx>
          <c:spPr>
            <a:solidFill>
              <a:srgbClr val="A6192E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Akrobat Regular  1</c:v>
                </c:pt>
                <c:pt idx="1">
                  <c:v>Akrobat Regular 2</c:v>
                </c:pt>
                <c:pt idx="2">
                  <c:v>Akrobat Regular  3</c:v>
                </c:pt>
                <c:pt idx="3">
                  <c:v>Akrobat Regular 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89-4127-A3EC-E0B9A7D6ED8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Akrobat Regular 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Akrobat Regular  1</c:v>
                </c:pt>
                <c:pt idx="1">
                  <c:v>Akrobat Regular 2</c:v>
                </c:pt>
                <c:pt idx="2">
                  <c:v>Akrobat Regular  3</c:v>
                </c:pt>
                <c:pt idx="3">
                  <c:v>Akrobat Regular 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89-4127-A3EC-E0B9A7D6ED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7673608"/>
        <c:axId val="157674000"/>
      </c:barChart>
      <c:catAx>
        <c:axId val="157673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2A3948"/>
                </a:solidFill>
                <a:latin typeface="Akrobat" panose="00000600000000000000" pitchFamily="2" charset="-52"/>
                <a:ea typeface="+mn-ea"/>
                <a:cs typeface="+mn-cs"/>
              </a:defRPr>
            </a:pPr>
            <a:endParaRPr lang="ru-BY"/>
          </a:p>
        </c:txPr>
        <c:crossAx val="157674000"/>
        <c:crosses val="autoZero"/>
        <c:auto val="1"/>
        <c:lblAlgn val="ctr"/>
        <c:lblOffset val="100"/>
        <c:noMultiLvlLbl val="0"/>
      </c:catAx>
      <c:valAx>
        <c:axId val="157674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2A3948"/>
                </a:solidFill>
                <a:latin typeface="Akrobat Bold" panose="00000800000000000000" pitchFamily="50" charset="-52"/>
                <a:ea typeface="+mn-ea"/>
                <a:cs typeface="+mn-cs"/>
              </a:defRPr>
            </a:pPr>
            <a:endParaRPr lang="ru-BY"/>
          </a:p>
        </c:txPr>
        <c:crossAx val="157673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530895334174023E-2"/>
          <c:y val="0.8722773674201203"/>
          <c:w val="0.81369621987667684"/>
          <c:h val="9.912851741389118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2A3948"/>
              </a:solidFill>
              <a:latin typeface="Akrobat" panose="00000600000000000000" pitchFamily="2" charset="-52"/>
              <a:ea typeface="+mn-ea"/>
              <a:cs typeface="+mn-cs"/>
            </a:defRPr>
          </a:pPr>
          <a:endParaRPr lang="ru-BY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BY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73-E47F-458B-9BE7-2D92B523C268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D183-2B07-4178-AB89-41CEE8B64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334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73-E47F-458B-9BE7-2D92B523C268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D183-2B07-4178-AB89-41CEE8B64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520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73-E47F-458B-9BE7-2D92B523C268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D183-2B07-4178-AB89-41CEE8B64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166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73-E47F-458B-9BE7-2D92B523C268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D183-2B07-4178-AB89-41CEE8B64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027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73-E47F-458B-9BE7-2D92B523C268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D183-2B07-4178-AB89-41CEE8B64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027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73-E47F-458B-9BE7-2D92B523C268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D183-2B07-4178-AB89-41CEE8B64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161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73-E47F-458B-9BE7-2D92B523C268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D183-2B07-4178-AB89-41CEE8B64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90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73-E47F-458B-9BE7-2D92B523C268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D183-2B07-4178-AB89-41CEE8B64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414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73-E47F-458B-9BE7-2D92B523C268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D183-2B07-4178-AB89-41CEE8B64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184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73-E47F-458B-9BE7-2D92B523C268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D183-2B07-4178-AB89-41CEE8B64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26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95073-E47F-458B-9BE7-2D92B523C268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D183-2B07-4178-AB89-41CEE8B64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230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95073-E47F-458B-9BE7-2D92B523C268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65D183-2B07-4178-AB89-41CEE8B64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694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55370" y="1952147"/>
            <a:ext cx="496988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Akrobat Bold" panose="00000800000000000000" pitchFamily="50" charset="-52"/>
              </a:rPr>
              <a:t>ЗАГОЛОВОК : НАЗВАНИЕ ПРЕЗЕНТАЦИИ </a:t>
            </a:r>
          </a:p>
          <a:p>
            <a:r>
              <a:rPr lang="ru-RU" sz="3600" dirty="0">
                <a:solidFill>
                  <a:schemeClr val="bg1"/>
                </a:solidFill>
                <a:latin typeface="Akrobat Bold" panose="00000800000000000000" pitchFamily="50" charset="-52"/>
              </a:rPr>
              <a:t>AKROBAT BOLD 36 PT, ВЕРХНИЙ РЕГИСТР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A49ED8E-A6FB-6F8C-619D-29C3577C8108}"/>
              </a:ext>
            </a:extLst>
          </p:cNvPr>
          <p:cNvSpPr/>
          <p:nvPr/>
        </p:nvSpPr>
        <p:spPr>
          <a:xfrm>
            <a:off x="2445719" y="6092454"/>
            <a:ext cx="72287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krobat Bold" panose="00000800000000000000" pitchFamily="50" charset="-52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1714776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3658" y="108133"/>
            <a:ext cx="78731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2A3948"/>
                </a:solidFill>
                <a:latin typeface="Akrobat Bold" panose="00000800000000000000" pitchFamily="50" charset="-52"/>
              </a:rPr>
              <a:t>ЗАГОЛОВОК – ОСНОВНАЯ МЫСЛЬ, AKROBAT BOLD 24 PT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7525" y="800411"/>
            <a:ext cx="707538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Подзаголовок слайда - более полное изложение основной мысли слайда,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Akrobat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Bold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18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pt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.</a:t>
            </a:r>
          </a:p>
          <a:p>
            <a:pPr algn="just"/>
            <a:endParaRPr lang="ru-RU" dirty="0">
              <a:solidFill>
                <a:srgbClr val="2A3948"/>
              </a:solidFill>
              <a:latin typeface="Akrobat Bold" panose="00000800000000000000" pitchFamily="50" charset="-52"/>
            </a:endParaRPr>
          </a:p>
          <a:p>
            <a:pPr algn="just"/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Заголовок – </a:t>
            </a:r>
            <a:r>
              <a:rPr lang="ru-RU" sz="1600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Akrobat</a:t>
            </a:r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sz="1600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Bold</a:t>
            </a:r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 16 </a:t>
            </a:r>
            <a:r>
              <a:rPr lang="ru-RU" sz="1600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pt</a:t>
            </a:r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. </a:t>
            </a:r>
          </a:p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 Выравнивание основного текста по ширине.</a:t>
            </a:r>
          </a:p>
          <a:p>
            <a:endParaRPr lang="ru-RU" sz="1400" dirty="0">
              <a:solidFill>
                <a:srgbClr val="2A3948"/>
              </a:solidFill>
              <a:latin typeface="Akrobat" panose="000006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909124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14935"/>
              </p:ext>
            </p:extLst>
          </p:nvPr>
        </p:nvGraphicFramePr>
        <p:xfrm>
          <a:off x="258902" y="1555157"/>
          <a:ext cx="8639565" cy="431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79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98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798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040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</a:t>
                      </a:r>
                      <a:r>
                        <a:rPr lang="ru-RU" sz="16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ЗАГОЛОВОК </a:t>
                      </a:r>
                      <a:r>
                        <a:rPr lang="ru-RU" sz="1600" dirty="0" err="1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Akrobat</a:t>
                      </a:r>
                      <a:r>
                        <a:rPr lang="ru-RU" sz="16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</a:t>
                      </a:r>
                      <a:r>
                        <a:rPr lang="ru-RU" sz="1600" dirty="0" err="1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Bold</a:t>
                      </a:r>
                      <a:r>
                        <a:rPr lang="ru-RU" sz="16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16, ВЕРХНИЙ РЕГИСТР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dirty="0">
                        <a:latin typeface="Akrobat" panose="00000600000000000000" pitchFamily="2" charset="-52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dirty="0">
                        <a:latin typeface="Akrobat" panose="00000600000000000000" pitchFamily="2" charset="-52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dirty="0">
                        <a:latin typeface="Akrobat" panose="00000600000000000000" pitchFamily="2" charset="-52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dirty="0">
                        <a:latin typeface="Akrobat" panose="00000600000000000000" pitchFamily="2" charset="-52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163">
                <a:tc gridSpan="3">
                  <a:txBody>
                    <a:bodyPr/>
                    <a:lstStyle/>
                    <a:p>
                      <a:pPr algn="l"/>
                      <a:r>
                        <a:rPr lang="ru-RU" sz="12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ПОДЗАГОЛОВОК </a:t>
                      </a:r>
                      <a:r>
                        <a:rPr lang="ru-RU" sz="1200" dirty="0" err="1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Akrobat</a:t>
                      </a:r>
                      <a:r>
                        <a:rPr lang="ru-RU" sz="12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Bold</a:t>
                      </a:r>
                      <a:r>
                        <a:rPr lang="ru-RU" sz="12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12,                          </a:t>
                      </a:r>
                      <a:r>
                        <a:rPr lang="ru-RU" sz="1200" dirty="0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ПУНКТ 1 </a:t>
                      </a:r>
                      <a:r>
                        <a:rPr lang="ru-RU" sz="1200" dirty="0" err="1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Akrobat</a:t>
                      </a:r>
                      <a:r>
                        <a:rPr lang="ru-RU" sz="1200" dirty="0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Bold</a:t>
                      </a:r>
                      <a:r>
                        <a:rPr lang="ru-RU" sz="1200" dirty="0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 12, ВЕРХНИЙ РЕГИСТР          </a:t>
                      </a:r>
                      <a:r>
                        <a:rPr lang="ru-RU" sz="1200" baseline="0" dirty="0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  </a:t>
                      </a:r>
                      <a:r>
                        <a:rPr lang="ru-RU" sz="1200" dirty="0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ПУНКТ 2 </a:t>
                      </a:r>
                      <a:r>
                        <a:rPr lang="ru-RU" sz="1200" dirty="0" err="1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Akrobat</a:t>
                      </a:r>
                      <a:r>
                        <a:rPr lang="ru-RU" sz="1200" dirty="0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Bold</a:t>
                      </a:r>
                      <a:r>
                        <a:rPr lang="ru-RU" sz="1200" dirty="0">
                          <a:solidFill>
                            <a:srgbClr val="2A3948"/>
                          </a:solidFill>
                          <a:latin typeface="Akrobat Bold" panose="00000800000000000000" pitchFamily="50" charset="-52"/>
                        </a:rPr>
                        <a:t> 12, ВЕРХНИЙ РЕГИСТР </a:t>
                      </a:r>
                      <a:endParaRPr lang="ru-RU" sz="1200" dirty="0">
                        <a:solidFill>
                          <a:srgbClr val="A6192E"/>
                        </a:solidFill>
                        <a:latin typeface="Akrobat Bold" panose="00000800000000000000" pitchFamily="50" charset="-52"/>
                      </a:endParaRPr>
                    </a:p>
                    <a:p>
                      <a:pPr algn="l"/>
                      <a:r>
                        <a:rPr lang="ru-RU" sz="12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ВЕРХНИЙ РЕГИСТР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0911" y="141153"/>
            <a:ext cx="11276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2A3948"/>
                </a:solidFill>
                <a:latin typeface="Akrobat Bold" panose="00000800000000000000" pitchFamily="50" charset="-52"/>
              </a:rPr>
              <a:t>ТАБЛИЦЫ</a:t>
            </a:r>
          </a:p>
        </p:txBody>
      </p:sp>
    </p:spTree>
    <p:extLst>
      <p:ext uri="{BB962C8B-B14F-4D97-AF65-F5344CB8AC3E}">
        <p14:creationId xmlns:p14="http://schemas.microsoft.com/office/powerpoint/2010/main" val="1114151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773498"/>
              </p:ext>
            </p:extLst>
          </p:nvPr>
        </p:nvGraphicFramePr>
        <p:xfrm>
          <a:off x="258903" y="1738037"/>
          <a:ext cx="4846497" cy="4551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154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54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54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040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</a:t>
                      </a:r>
                      <a:r>
                        <a:rPr lang="ru-RU" sz="16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ЗАГОЛОВОК </a:t>
                      </a:r>
                      <a:r>
                        <a:rPr lang="ru-RU" sz="1600" dirty="0" err="1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Akrobat</a:t>
                      </a:r>
                      <a:r>
                        <a:rPr lang="ru-RU" sz="16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</a:t>
                      </a:r>
                      <a:r>
                        <a:rPr lang="ru-RU" sz="1600" dirty="0" err="1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Bold</a:t>
                      </a:r>
                      <a:r>
                        <a:rPr lang="ru-RU" sz="16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16 </a:t>
                      </a:r>
                      <a:r>
                        <a:rPr lang="en-US" sz="16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pt</a:t>
                      </a:r>
                      <a:r>
                        <a:rPr lang="ru-RU" sz="16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, ВЕРХНИЙ РЕГИСТР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dirty="0">
                        <a:latin typeface="Akrobat" panose="00000600000000000000" pitchFamily="2" charset="-52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dirty="0">
                        <a:latin typeface="Akrobat" panose="00000600000000000000" pitchFamily="2" charset="-52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dirty="0">
                        <a:latin typeface="Akrobat" panose="00000600000000000000" pitchFamily="2" charset="-52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dirty="0">
                        <a:latin typeface="Akrobat" panose="00000600000000000000" pitchFamily="2" charset="-52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163">
                <a:tc gridSpan="3">
                  <a:txBody>
                    <a:bodyPr/>
                    <a:lstStyle/>
                    <a:p>
                      <a:pPr algn="l"/>
                      <a:r>
                        <a:rPr lang="ru-RU" sz="12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ПОДЗАГОЛОВОК </a:t>
                      </a:r>
                      <a:r>
                        <a:rPr lang="ru-RU" sz="1200" dirty="0" err="1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Akrobat</a:t>
                      </a:r>
                      <a:r>
                        <a:rPr lang="ru-RU" sz="12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Bold</a:t>
                      </a:r>
                      <a:r>
                        <a:rPr lang="ru-RU" sz="12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 12 </a:t>
                      </a:r>
                      <a:r>
                        <a:rPr lang="en-US" sz="12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pt</a:t>
                      </a:r>
                      <a:r>
                        <a:rPr lang="ru-RU" sz="1200" dirty="0">
                          <a:solidFill>
                            <a:srgbClr val="A6192E"/>
                          </a:solidFill>
                          <a:latin typeface="Akrobat Bold" panose="00000800000000000000" pitchFamily="50" charset="-52"/>
                        </a:rPr>
                        <a:t>, ВЕРХНИЙ РЕГИСТР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Akrobat" panose="00000600000000000000" pitchFamily="2" charset="-52"/>
                        </a:rPr>
                        <a:t> Текст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28959" y="106461"/>
            <a:ext cx="11276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2A3948"/>
                </a:solidFill>
                <a:latin typeface="Akrobat Bold" panose="00000800000000000000" pitchFamily="50" charset="-52"/>
              </a:rPr>
              <a:t>ИСПОЛЬЗОВАНИЕ ТАБЛИЦЫ С КАРТИНКОЙ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8959" y="717438"/>
            <a:ext cx="5494601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Заголовок – </a:t>
            </a:r>
            <a:r>
              <a:rPr lang="ru-RU" sz="1600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Akrobat</a:t>
            </a:r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sz="1600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Bold</a:t>
            </a:r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 16 </a:t>
            </a:r>
            <a:r>
              <a:rPr lang="ru-RU" sz="1600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pt</a:t>
            </a:r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. </a:t>
            </a:r>
          </a:p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  <a:p>
            <a:endParaRPr lang="ru-RU" sz="1400" dirty="0">
              <a:solidFill>
                <a:srgbClr val="2A3948"/>
              </a:solidFill>
              <a:latin typeface="Akrobat" panose="00000600000000000000" pitchFamily="2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76520" y="772160"/>
            <a:ext cx="3738880" cy="55168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909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30431" y="87952"/>
            <a:ext cx="11276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2A3948"/>
                </a:solidFill>
                <a:latin typeface="Akrobat Bold" panose="00000800000000000000" pitchFamily="50" charset="-52"/>
              </a:rPr>
              <a:t>РАСПОЛОЖЕНИЕ ТЕКСТА ОТНОСИТЕЛЬНО КАРТИНОК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8167" y="1752909"/>
            <a:ext cx="2764913" cy="27649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27424" y="1338242"/>
            <a:ext cx="2922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Заголовок –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Akrobat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Bold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1</a:t>
            </a:r>
            <a:r>
              <a:rPr lang="en-US" dirty="0">
                <a:solidFill>
                  <a:srgbClr val="2A3948"/>
                </a:solidFill>
                <a:latin typeface="Akrobat Bold" panose="00000800000000000000" pitchFamily="50" charset="-52"/>
              </a:rPr>
              <a:t>8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pt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150019" y="1339528"/>
            <a:ext cx="2922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Заголовок –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Akrobat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Bold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1</a:t>
            </a:r>
            <a:r>
              <a:rPr lang="en-US" dirty="0">
                <a:solidFill>
                  <a:srgbClr val="2A3948"/>
                </a:solidFill>
                <a:latin typeface="Akrobat Bold" panose="00000800000000000000" pitchFamily="50" charset="-52"/>
              </a:rPr>
              <a:t>8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pt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109119" y="1338242"/>
            <a:ext cx="2922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Заголовок –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Akrobat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Bold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1</a:t>
            </a:r>
            <a:r>
              <a:rPr lang="en-US" dirty="0">
                <a:solidFill>
                  <a:srgbClr val="2A3948"/>
                </a:solidFill>
                <a:latin typeface="Akrobat Bold" panose="00000800000000000000" pitchFamily="50" charset="-52"/>
              </a:rPr>
              <a:t>8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pt</a:t>
            </a:r>
            <a:r>
              <a:rPr lang="ru-RU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27425" y="4589344"/>
            <a:ext cx="28256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150019" y="4587479"/>
            <a:ext cx="28621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109119" y="4587479"/>
            <a:ext cx="28621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247267" y="1752909"/>
            <a:ext cx="2764913" cy="27649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206367" y="1752909"/>
            <a:ext cx="2764913" cy="27649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061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30431" y="87952"/>
            <a:ext cx="11276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2A3948"/>
                </a:solidFill>
                <a:latin typeface="Akrobat Bold" panose="00000800000000000000" pitchFamily="50" charset="-52"/>
              </a:rPr>
              <a:t>РАСПОЛОЖЕНИЕ ТЕКСТА ОТНОСИТЕЛЬНО КАРТИНОК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011680" y="1499792"/>
            <a:ext cx="247547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011680" y="2683925"/>
            <a:ext cx="247547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011680" y="3836164"/>
            <a:ext cx="247547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64575" y="1499792"/>
            <a:ext cx="1747105" cy="10445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011680" y="4986484"/>
            <a:ext cx="247547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64575" y="2660815"/>
            <a:ext cx="1747105" cy="10445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64575" y="3821838"/>
            <a:ext cx="1747105" cy="10445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64575" y="4982861"/>
            <a:ext cx="1747105" cy="10445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6319105" y="1499792"/>
            <a:ext cx="26352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6319105" y="2683925"/>
            <a:ext cx="26352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6319105" y="3836164"/>
            <a:ext cx="26040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4572000" y="1499792"/>
            <a:ext cx="1747105" cy="10445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6319105" y="4986484"/>
            <a:ext cx="2572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14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pt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4572000" y="2660815"/>
            <a:ext cx="1747105" cy="10445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4572000" y="3821838"/>
            <a:ext cx="1747105" cy="10445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4572000" y="4982861"/>
            <a:ext cx="1747105" cy="10445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76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50751" y="99934"/>
            <a:ext cx="11276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2A3948"/>
                </a:solidFill>
                <a:latin typeface="Akrobat Bold" panose="00000800000000000000" pitchFamily="50" charset="-52"/>
              </a:rPr>
              <a:t>РАСПОЛОЖЕНИЕ ВЫНОСОК ОТНОСИТЕЛЬНО КАРТИНОК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154657" y="1634623"/>
            <a:ext cx="3891228" cy="38912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4288525" y="2255829"/>
            <a:ext cx="4395619" cy="0"/>
          </a:xfrm>
          <a:prstGeom prst="line">
            <a:avLst/>
          </a:prstGeom>
          <a:ln w="9525">
            <a:solidFill>
              <a:srgbClr val="0083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5187205" y="1818111"/>
            <a:ext cx="39567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Akrobat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Regular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1</a:t>
            </a:r>
            <a:r>
              <a:rPr lang="en-US" sz="1200" dirty="0">
                <a:solidFill>
                  <a:srgbClr val="0083C8"/>
                </a:solidFill>
                <a:latin typeface="Akrobat" panose="00000600000000000000" pitchFamily="2" charset="-52"/>
              </a:rPr>
              <a:t>2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pt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4288525" y="3243723"/>
            <a:ext cx="4395619" cy="0"/>
          </a:xfrm>
          <a:prstGeom prst="line">
            <a:avLst/>
          </a:prstGeom>
          <a:ln w="9525">
            <a:solidFill>
              <a:srgbClr val="0083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5187205" y="2782058"/>
            <a:ext cx="39567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Akrobat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Regular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1</a:t>
            </a:r>
            <a:r>
              <a:rPr lang="en-US" sz="1200" dirty="0">
                <a:solidFill>
                  <a:srgbClr val="0083C8"/>
                </a:solidFill>
                <a:latin typeface="Akrobat" panose="00000600000000000000" pitchFamily="2" charset="-52"/>
              </a:rPr>
              <a:t>2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pt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4288525" y="4384787"/>
            <a:ext cx="4395619" cy="0"/>
          </a:xfrm>
          <a:prstGeom prst="line">
            <a:avLst/>
          </a:prstGeom>
          <a:ln w="9525">
            <a:solidFill>
              <a:srgbClr val="0083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5187205" y="3936783"/>
            <a:ext cx="39567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Akrobat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Regular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1</a:t>
            </a:r>
            <a:r>
              <a:rPr lang="en-US" sz="1200" dirty="0">
                <a:solidFill>
                  <a:srgbClr val="0083C8"/>
                </a:solidFill>
                <a:latin typeface="Akrobat" panose="00000600000000000000" pitchFamily="2" charset="-52"/>
              </a:rPr>
              <a:t>2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pt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4288525" y="5185007"/>
            <a:ext cx="4395619" cy="0"/>
          </a:xfrm>
          <a:prstGeom prst="line">
            <a:avLst/>
          </a:prstGeom>
          <a:ln w="9525">
            <a:solidFill>
              <a:srgbClr val="0083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5187205" y="4723342"/>
            <a:ext cx="39567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Текст – основной набор для текстового слайда,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Akrobat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Regular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1</a:t>
            </a:r>
            <a:r>
              <a:rPr lang="en-US" sz="1200" dirty="0">
                <a:solidFill>
                  <a:srgbClr val="0083C8"/>
                </a:solidFill>
                <a:latin typeface="Akrobat" panose="00000600000000000000" pitchFamily="2" charset="-52"/>
              </a:rPr>
              <a:t>2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pt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. Расстояние между блоками текста – пустая строка.</a:t>
            </a:r>
          </a:p>
        </p:txBody>
      </p:sp>
      <p:cxnSp>
        <p:nvCxnSpPr>
          <p:cNvPr id="34" name="Прямая со стрелкой 33"/>
          <p:cNvCxnSpPr/>
          <p:nvPr/>
        </p:nvCxnSpPr>
        <p:spPr>
          <a:xfrm>
            <a:off x="844440" y="1634623"/>
            <a:ext cx="0" cy="3891228"/>
          </a:xfrm>
          <a:prstGeom prst="straightConnector1">
            <a:avLst/>
          </a:prstGeom>
          <a:ln w="9525">
            <a:solidFill>
              <a:srgbClr val="0083C8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779458" y="1634623"/>
            <a:ext cx="375199" cy="0"/>
          </a:xfrm>
          <a:prstGeom prst="line">
            <a:avLst/>
          </a:prstGeom>
          <a:ln w="9525">
            <a:solidFill>
              <a:srgbClr val="0083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769402" y="5525851"/>
            <a:ext cx="375199" cy="0"/>
          </a:xfrm>
          <a:prstGeom prst="line">
            <a:avLst/>
          </a:prstGeom>
          <a:ln w="9525">
            <a:solidFill>
              <a:srgbClr val="0083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V="1">
            <a:off x="335280" y="1676401"/>
            <a:ext cx="0" cy="3849451"/>
          </a:xfrm>
          <a:prstGeom prst="straightConnector1">
            <a:avLst/>
          </a:prstGeom>
          <a:ln w="9525">
            <a:solidFill>
              <a:srgbClr val="0083C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 rot="16200000">
            <a:off x="-37699" y="3387199"/>
            <a:ext cx="148728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Akrobat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Regular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</a:t>
            </a:r>
            <a:r>
              <a:rPr lang="en-US" sz="1200" dirty="0">
                <a:solidFill>
                  <a:srgbClr val="0083C8"/>
                </a:solidFill>
                <a:latin typeface="Akrobat" panose="00000600000000000000" pitchFamily="2" charset="-52"/>
              </a:rPr>
              <a:t>12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 </a:t>
            </a:r>
            <a:r>
              <a:rPr lang="ru-RU" sz="1200" dirty="0" err="1">
                <a:solidFill>
                  <a:srgbClr val="0083C8"/>
                </a:solidFill>
                <a:latin typeface="Akrobat" panose="00000600000000000000" pitchFamily="2" charset="-52"/>
              </a:rPr>
              <a:t>pt</a:t>
            </a:r>
            <a:r>
              <a:rPr lang="ru-RU" sz="1200" dirty="0">
                <a:solidFill>
                  <a:srgbClr val="0083C8"/>
                </a:solidFill>
                <a:latin typeface="Akrobat" panose="00000600000000000000" pitchFamily="2" charset="-5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83280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55831" y="147287"/>
            <a:ext cx="11276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2A3948"/>
                </a:solidFill>
                <a:latin typeface="Akrobat Bold" panose="00000800000000000000" pitchFamily="50" charset="-52"/>
              </a:rPr>
              <a:t>ДИАГРАММЫ. ГРАФИКИ И ГИСТОГРАММЫ</a:t>
            </a: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198180779"/>
              </p:ext>
            </p:extLst>
          </p:nvPr>
        </p:nvGraphicFramePr>
        <p:xfrm>
          <a:off x="4611370" y="3626245"/>
          <a:ext cx="4387851" cy="2474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3135749651"/>
              </p:ext>
            </p:extLst>
          </p:nvPr>
        </p:nvGraphicFramePr>
        <p:xfrm>
          <a:off x="4725671" y="927471"/>
          <a:ext cx="4159250" cy="2201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155831" y="489350"/>
            <a:ext cx="480225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2A3948"/>
              </a:solidFill>
              <a:latin typeface="Akrobat Bold" panose="00000800000000000000" pitchFamily="50" charset="-52"/>
            </a:endParaRPr>
          </a:p>
          <a:p>
            <a:pPr algn="just"/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Заголовок графика или гистограммы – </a:t>
            </a:r>
            <a:r>
              <a:rPr lang="ru-RU" sz="1600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Akrobat</a:t>
            </a:r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sz="1600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Bold</a:t>
            </a:r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.</a:t>
            </a:r>
          </a:p>
          <a:p>
            <a:pPr algn="just"/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Нумерация – </a:t>
            </a:r>
            <a:r>
              <a:rPr lang="ru-RU" sz="1600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Akrobat</a:t>
            </a:r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 </a:t>
            </a:r>
            <a:r>
              <a:rPr lang="ru-RU" sz="1600" dirty="0" err="1">
                <a:solidFill>
                  <a:srgbClr val="2A3948"/>
                </a:solidFill>
                <a:latin typeface="Akrobat Bold" panose="00000800000000000000" pitchFamily="50" charset="-52"/>
              </a:rPr>
              <a:t>Bold</a:t>
            </a:r>
            <a:r>
              <a:rPr lang="ru-RU" sz="1600" dirty="0">
                <a:solidFill>
                  <a:srgbClr val="2A3948"/>
                </a:solidFill>
                <a:latin typeface="Akrobat Bold" panose="00000800000000000000" pitchFamily="50" charset="-52"/>
              </a:rPr>
              <a:t>.</a:t>
            </a:r>
          </a:p>
          <a:p>
            <a:pPr algn="just"/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Подпись графиков –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Akrobat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 </a:t>
            </a:r>
            <a:r>
              <a:rPr lang="ru-RU" sz="1400" dirty="0" err="1">
                <a:solidFill>
                  <a:srgbClr val="2A3948"/>
                </a:solidFill>
                <a:latin typeface="Akrobat" panose="00000600000000000000" pitchFamily="2" charset="-52"/>
              </a:rPr>
              <a:t>Regular</a:t>
            </a:r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.</a:t>
            </a:r>
          </a:p>
          <a:p>
            <a:endParaRPr lang="ru-RU" sz="1400" dirty="0">
              <a:solidFill>
                <a:srgbClr val="2A3948"/>
              </a:solidFill>
              <a:latin typeface="Akrobat" panose="00000600000000000000" pitchFamily="2" charset="-52"/>
            </a:endParaRPr>
          </a:p>
          <a:p>
            <a:r>
              <a:rPr lang="ru-RU" sz="1400" dirty="0">
                <a:solidFill>
                  <a:srgbClr val="2A3948"/>
                </a:solidFill>
                <a:latin typeface="Akrobat" panose="00000600000000000000" pitchFamily="2" charset="-52"/>
              </a:rPr>
              <a:t>Основные цвета столбцов и графиков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79403" y="2050999"/>
            <a:ext cx="1122681" cy="417407"/>
          </a:xfrm>
          <a:prstGeom prst="rect">
            <a:avLst/>
          </a:prstGeom>
          <a:solidFill>
            <a:srgbClr val="2A39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450129" y="2003673"/>
            <a:ext cx="9893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2A3948"/>
                </a:solidFill>
                <a:latin typeface="Akrobat" panose="00000600000000000000" pitchFamily="2" charset="-52"/>
              </a:rPr>
              <a:t>RGB 42 57 72</a:t>
            </a:r>
          </a:p>
          <a:p>
            <a:r>
              <a:rPr lang="en-US" sz="1400" dirty="0">
                <a:solidFill>
                  <a:srgbClr val="2A3948"/>
                </a:solidFill>
                <a:latin typeface="Akrobat" panose="00000600000000000000" pitchFamily="2" charset="-52"/>
              </a:rPr>
              <a:t>#2a3948</a:t>
            </a:r>
            <a:endParaRPr lang="ru-RU" sz="1400" dirty="0">
              <a:solidFill>
                <a:srgbClr val="2A3948"/>
              </a:solidFill>
              <a:latin typeface="Akrobat" panose="00000600000000000000" pitchFamily="2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79403" y="2699051"/>
            <a:ext cx="1122681" cy="417407"/>
          </a:xfrm>
          <a:prstGeom prst="rect">
            <a:avLst/>
          </a:prstGeom>
          <a:solidFill>
            <a:srgbClr val="A619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1450129" y="2646143"/>
            <a:ext cx="10727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2A3948"/>
                </a:solidFill>
                <a:latin typeface="Akrobat" panose="00000600000000000000" pitchFamily="2" charset="-52"/>
              </a:rPr>
              <a:t>RGB 166 25 46</a:t>
            </a:r>
          </a:p>
          <a:p>
            <a:r>
              <a:rPr lang="en-US" sz="1400" dirty="0">
                <a:solidFill>
                  <a:srgbClr val="2A3948"/>
                </a:solidFill>
                <a:latin typeface="Akrobat" panose="00000600000000000000" pitchFamily="2" charset="-52"/>
              </a:rPr>
              <a:t>#a21b2c</a:t>
            </a:r>
            <a:endParaRPr lang="ru-RU" sz="1400" dirty="0">
              <a:solidFill>
                <a:srgbClr val="2A3948"/>
              </a:solidFill>
              <a:latin typeface="Akrobat" panose="00000600000000000000" pitchFamily="2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79403" y="3397646"/>
            <a:ext cx="1122681" cy="4174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1450129" y="3344737"/>
            <a:ext cx="11272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2A3948"/>
                </a:solidFill>
                <a:latin typeface="Akrobat" panose="00000600000000000000" pitchFamily="2" charset="-52"/>
              </a:rPr>
              <a:t>RGB 217 217 217</a:t>
            </a:r>
          </a:p>
          <a:p>
            <a:r>
              <a:rPr lang="en-US" sz="1400" dirty="0">
                <a:solidFill>
                  <a:srgbClr val="2A3948"/>
                </a:solidFill>
                <a:latin typeface="Akrobat" panose="00000600000000000000" pitchFamily="2" charset="-52"/>
              </a:rPr>
              <a:t>#D9D9D9</a:t>
            </a:r>
            <a:endParaRPr lang="ru-RU" sz="1400" dirty="0">
              <a:solidFill>
                <a:srgbClr val="2A3948"/>
              </a:solidFill>
              <a:latin typeface="Akrobat" panose="000006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980600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66283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</TotalTime>
  <Words>672</Words>
  <Application>Microsoft Office PowerPoint</Application>
  <PresentationFormat>Экран (4:3)</PresentationFormat>
  <Paragraphs>109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Akrobat</vt:lpstr>
      <vt:lpstr>Akrobat Bold</vt:lpstr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Молчанова Вероника Алексеевна</dc:creator>
  <cp:lastModifiedBy>Молчанова Вероника Алексеевна</cp:lastModifiedBy>
  <cp:revision>13</cp:revision>
  <dcterms:created xsi:type="dcterms:W3CDTF">2024-09-06T10:27:56Z</dcterms:created>
  <dcterms:modified xsi:type="dcterms:W3CDTF">2025-05-15T12:09:00Z</dcterms:modified>
</cp:coreProperties>
</file>